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4" r:id="rId2"/>
    <p:sldMasterId id="2147483756" r:id="rId3"/>
    <p:sldMasterId id="2147483780" r:id="rId4"/>
    <p:sldMasterId id="2147483792" r:id="rId5"/>
    <p:sldMasterId id="2147483804" r:id="rId6"/>
  </p:sldMasterIdLst>
  <p:notesMasterIdLst>
    <p:notesMasterId r:id="rId18"/>
  </p:notesMasterIdLst>
  <p:handoutMasterIdLst>
    <p:handoutMasterId r:id="rId19"/>
  </p:handoutMasterIdLst>
  <p:sldIdLst>
    <p:sldId id="412" r:id="rId7"/>
    <p:sldId id="416" r:id="rId8"/>
    <p:sldId id="432" r:id="rId9"/>
    <p:sldId id="444" r:id="rId10"/>
    <p:sldId id="443" r:id="rId11"/>
    <p:sldId id="445" r:id="rId12"/>
    <p:sldId id="453" r:id="rId13"/>
    <p:sldId id="454" r:id="rId14"/>
    <p:sldId id="455" r:id="rId15"/>
    <p:sldId id="457" r:id="rId16"/>
    <p:sldId id="415" r:id="rId17"/>
  </p:sldIdLst>
  <p:sldSz cx="9144000" cy="6858000" type="screen4x3"/>
  <p:notesSz cx="6797675" cy="9928225"/>
  <p:embeddedFontLst>
    <p:embeddedFont>
      <p:font typeface="나눔바른고딕" panose="020B0603020101020101" pitchFamily="50" charset="-127"/>
      <p:regular r:id="rId20"/>
      <p:bold r:id="rId21"/>
    </p:embeddedFont>
    <p:embeddedFont>
      <p:font typeface="SimHei" panose="02010609060101010101" pitchFamily="49" charset="-122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고딕" panose="020D0604000000000000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363"/>
    <a:srgbClr val="A664CE"/>
    <a:srgbClr val="6F472F"/>
    <a:srgbClr val="3F6799"/>
    <a:srgbClr val="385D8A"/>
    <a:srgbClr val="4F81BD"/>
    <a:srgbClr val="56296F"/>
    <a:srgbClr val="BB815D"/>
    <a:srgbClr val="EFE1F7"/>
    <a:srgbClr val="DBA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5" autoAdjust="0"/>
    <p:restoredTop sz="92687" autoAdjust="0"/>
  </p:normalViewPr>
  <p:slideViewPr>
    <p:cSldViewPr>
      <p:cViewPr varScale="1">
        <p:scale>
          <a:sx n="68" d="100"/>
          <a:sy n="68" d="100"/>
        </p:scale>
        <p:origin x="1452" y="66"/>
      </p:cViewPr>
      <p:guideLst>
        <p:guide orient="horz" pos="2205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78F6B-3F51-4A8F-9F44-BC2A8AB3EEF8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CE2C0-677D-42B4-99BF-82F30FD35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08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5AE56-7F63-4D94-8C88-A4D9F483D2F0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FFE92-455A-4DA0-9131-57DAB90A57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0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5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6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06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6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9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566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82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97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00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36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2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96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43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50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89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48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73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66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08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37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55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9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09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874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457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2412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75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956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837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937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970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9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779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929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735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4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63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91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921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371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44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9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3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988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07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380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492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88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895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947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779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5258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611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3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514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44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79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4234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253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50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646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4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1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4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5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53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9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3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3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46249" y="1628800"/>
            <a:ext cx="3165711" cy="33843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96060" y="1340768"/>
            <a:ext cx="5364172" cy="199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smtClean="0">
                <a:solidFill>
                  <a:srgbClr val="56296F"/>
                </a:solidFill>
                <a:latin typeface="+mj-ea"/>
                <a:ea typeface="+mj-ea"/>
              </a:rPr>
              <a:t>모바일앱프로그래밍 </a:t>
            </a:r>
            <a:r>
              <a:rPr lang="en-US" altLang="ko-KR" sz="4400" b="1" dirty="0" smtClean="0">
                <a:solidFill>
                  <a:srgbClr val="56296F"/>
                </a:solidFill>
                <a:latin typeface="+mj-ea"/>
                <a:ea typeface="+mj-ea"/>
              </a:rPr>
              <a:t>2</a:t>
            </a:r>
            <a:r>
              <a:rPr lang="ko-KR" altLang="en-US" sz="4400" b="1" dirty="0" smtClean="0">
                <a:solidFill>
                  <a:srgbClr val="56296F"/>
                </a:solidFill>
                <a:latin typeface="+mj-ea"/>
                <a:ea typeface="+mj-ea"/>
              </a:rPr>
              <a:t>차 과제</a:t>
            </a:r>
            <a:endParaRPr lang="en-US" altLang="ko-KR" sz="4400" b="1" dirty="0" smtClean="0">
              <a:solidFill>
                <a:srgbClr val="56296F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96060" y="4190297"/>
            <a:ext cx="2390398" cy="325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11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733102"/>
            <a:ext cx="1371122" cy="7239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339378" cy="468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104" y="4149080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56296F"/>
                </a:solidFill>
              </a:rPr>
              <a:t>201413304 </a:t>
            </a:r>
            <a:r>
              <a:rPr lang="ko-KR" altLang="en-US" dirty="0" err="1" smtClean="0">
                <a:solidFill>
                  <a:srgbClr val="56296F"/>
                </a:solidFill>
              </a:rPr>
              <a:t>유인상</a:t>
            </a:r>
            <a:r>
              <a:rPr lang="en-US" altLang="ko-KR" dirty="0" smtClean="0">
                <a:solidFill>
                  <a:srgbClr val="56296F"/>
                </a:solidFill>
              </a:rPr>
              <a:t>201310518 </a:t>
            </a:r>
            <a:r>
              <a:rPr lang="ko-KR" altLang="en-US" dirty="0" smtClean="0">
                <a:solidFill>
                  <a:srgbClr val="56296F"/>
                </a:solidFill>
              </a:rPr>
              <a:t>한영근</a:t>
            </a:r>
            <a:endParaRPr lang="en-US" altLang="ko-KR" dirty="0" smtClean="0">
              <a:solidFill>
                <a:srgbClr val="562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7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65304"/>
            <a:ext cx="1479347" cy="410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91888" y="171367"/>
            <a:ext cx="1989647" cy="282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9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63129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296F"/>
                </a:solidFill>
              </a:rPr>
              <a:t>3</a:t>
            </a:r>
            <a:r>
              <a:rPr lang="en-US" altLang="ko-KR" sz="2800" b="1" dirty="0" smtClean="0">
                <a:solidFill>
                  <a:srgbClr val="56296F"/>
                </a:solidFill>
              </a:rPr>
              <a:t>.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기능 설명</a:t>
            </a:r>
            <a:endParaRPr lang="ko-KR" altLang="en-US" sz="2800" b="1" dirty="0">
              <a:solidFill>
                <a:srgbClr val="56296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1086665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5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) </a:t>
            </a:r>
            <a:r>
              <a:rPr lang="ko-KR" altLang="en-US" sz="2000" b="1" dirty="0" err="1" smtClean="0">
                <a:solidFill>
                  <a:srgbClr val="7030A0"/>
                </a:solidFill>
              </a:rPr>
              <a:t>알림창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29" y="1486775"/>
            <a:ext cx="2429807" cy="43196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93206"/>
            <a:ext cx="2426189" cy="43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3768" y="2636912"/>
            <a:ext cx="43924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b="1" spc="3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Q</a:t>
            </a:r>
            <a:r>
              <a:rPr lang="en-US" altLang="ko-KR" sz="8800" b="1" spc="300" dirty="0" smtClean="0">
                <a:solidFill>
                  <a:srgbClr val="A664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&amp;</a:t>
            </a:r>
            <a:r>
              <a:rPr lang="en-US" altLang="ko-KR" sz="8800" b="1" spc="3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endParaRPr lang="en-US" altLang="ko-KR" sz="8800" b="1" spc="3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19" y="5953536"/>
            <a:ext cx="1718564" cy="4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65304"/>
            <a:ext cx="1479347" cy="4107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5696" y="2877304"/>
            <a:ext cx="4458227" cy="22642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02363"/>
                </a:solidFill>
                <a:latin typeface="+mn-ea"/>
              </a:rPr>
              <a:t>주제 선정</a:t>
            </a:r>
            <a:endParaRPr lang="en-US" altLang="ko-KR" sz="2000" b="1" dirty="0" smtClean="0">
              <a:solidFill>
                <a:srgbClr val="502363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02363"/>
                </a:solidFill>
                <a:latin typeface="+mn-ea"/>
              </a:rPr>
              <a:t>기능 및 관련기술</a:t>
            </a:r>
            <a:endParaRPr lang="en-US" altLang="ko-KR" sz="2000" b="1" dirty="0" smtClean="0">
              <a:solidFill>
                <a:srgbClr val="502363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000" b="1" dirty="0" smtClean="0">
                <a:solidFill>
                  <a:srgbClr val="502363"/>
                </a:solidFill>
                <a:latin typeface="+mn-ea"/>
              </a:rPr>
              <a:t>기능 설명</a:t>
            </a:r>
            <a:endParaRPr lang="en-US" altLang="ko-KR" sz="2000" b="1" dirty="0">
              <a:solidFill>
                <a:srgbClr val="502363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7584" y="1968235"/>
            <a:ext cx="4022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Contents</a:t>
            </a:r>
            <a:endParaRPr lang="ko-KR" altLang="en-US" sz="32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91888" y="171367"/>
            <a:ext cx="1989647" cy="282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9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87824" y="2260622"/>
            <a:ext cx="5328592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36345" y="4974668"/>
            <a:ext cx="2304257" cy="4593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3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65304"/>
            <a:ext cx="1479347" cy="410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91888" y="171367"/>
            <a:ext cx="1989647" cy="282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9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63129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56296F"/>
                </a:solidFill>
              </a:rPr>
              <a:t>1.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주제 선정</a:t>
            </a:r>
            <a:endParaRPr lang="ko-KR" altLang="en-US" sz="2800" b="1" dirty="0">
              <a:solidFill>
                <a:srgbClr val="56296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38408" y="2381695"/>
            <a:ext cx="58671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56296F"/>
                </a:solidFill>
              </a:rPr>
              <a:t>접근방법 </a:t>
            </a:r>
            <a:r>
              <a:rPr lang="en-US" altLang="ko-KR" sz="2800" b="1" dirty="0">
                <a:solidFill>
                  <a:srgbClr val="56296F"/>
                </a:solidFill>
              </a:rPr>
              <a:t>:</a:t>
            </a:r>
            <a:r>
              <a:rPr lang="en-US" altLang="ko-KR" sz="2800" b="1" dirty="0" smtClean="0">
                <a:solidFill>
                  <a:srgbClr val="56296F"/>
                </a:solidFill>
              </a:rPr>
              <a:t>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신규 </a:t>
            </a:r>
            <a:r>
              <a:rPr lang="en-US" altLang="ko-KR" sz="2800" b="1" dirty="0">
                <a:solidFill>
                  <a:srgbClr val="56296F"/>
                </a:solidFill>
              </a:rPr>
              <a:t>Android App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개발</a:t>
            </a:r>
            <a:endParaRPr lang="en-US" altLang="ko-KR" sz="2800" b="1" dirty="0" smtClean="0">
              <a:solidFill>
                <a:srgbClr val="56296F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800" b="1" dirty="0">
              <a:solidFill>
                <a:srgbClr val="56296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7030A0"/>
                </a:solidFill>
              </a:rPr>
              <a:t>	</a:t>
            </a:r>
            <a:r>
              <a:rPr lang="en-US" altLang="ko-KR" sz="2800" b="1" dirty="0" smtClean="0">
                <a:solidFill>
                  <a:srgbClr val="7030A0"/>
                </a:solidFill>
              </a:rPr>
              <a:t>- </a:t>
            </a:r>
            <a:r>
              <a:rPr lang="en-US" altLang="ko-KR" sz="2800" b="1" dirty="0">
                <a:solidFill>
                  <a:srgbClr val="7030A0"/>
                </a:solidFill>
              </a:rPr>
              <a:t>Music Player App</a:t>
            </a:r>
            <a:r>
              <a:rPr lang="ko-KR" altLang="en-US" sz="2800" b="1" dirty="0">
                <a:solidFill>
                  <a:srgbClr val="7030A0"/>
                </a:solidFill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8645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65304"/>
            <a:ext cx="1479347" cy="410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91888" y="171367"/>
            <a:ext cx="1989647" cy="282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9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63129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56296F"/>
                </a:solidFill>
              </a:rPr>
              <a:t>1.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주제 선정</a:t>
            </a:r>
            <a:endParaRPr lang="ko-KR" altLang="en-US" sz="2800" b="1" dirty="0">
              <a:solidFill>
                <a:srgbClr val="56296F"/>
              </a:solidFill>
            </a:endParaRPr>
          </a:p>
        </p:txBody>
      </p:sp>
      <p:pic>
        <p:nvPicPr>
          <p:cNvPr id="30" name="그림 29"/>
          <p:cNvPicPr/>
          <p:nvPr/>
        </p:nvPicPr>
        <p:blipFill>
          <a:blip r:embed="rId5"/>
          <a:stretch>
            <a:fillRect/>
          </a:stretch>
        </p:blipFill>
        <p:spPr>
          <a:xfrm>
            <a:off x="1299863" y="1207838"/>
            <a:ext cx="2696074" cy="5332874"/>
          </a:xfrm>
          <a:prstGeom prst="rect">
            <a:avLst/>
          </a:prstGeom>
        </p:spPr>
      </p:pic>
      <p:pic>
        <p:nvPicPr>
          <p:cNvPr id="32" name="그림 31"/>
          <p:cNvPicPr/>
          <p:nvPr/>
        </p:nvPicPr>
        <p:blipFill>
          <a:blip r:embed="rId6"/>
          <a:stretch>
            <a:fillRect/>
          </a:stretch>
        </p:blipFill>
        <p:spPr>
          <a:xfrm>
            <a:off x="4628376" y="1268760"/>
            <a:ext cx="2607920" cy="52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65304"/>
            <a:ext cx="1479347" cy="410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91888" y="171367"/>
            <a:ext cx="1989647" cy="282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9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63129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56296F"/>
                </a:solidFill>
              </a:rPr>
              <a:t>2.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기능 및 관련기술</a:t>
            </a:r>
            <a:endParaRPr lang="ko-KR" altLang="en-US" sz="2800" b="1" dirty="0">
              <a:solidFill>
                <a:srgbClr val="56296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365736"/>
            <a:ext cx="67890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#1 </a:t>
            </a:r>
            <a:r>
              <a:rPr lang="en-US" altLang="ko-KR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뮤직 플레이어</a:t>
            </a:r>
          </a:p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#2 </a:t>
            </a:r>
            <a:r>
              <a:rPr lang="en-US" altLang="ko-KR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실행중인 </a:t>
            </a:r>
            <a:r>
              <a:rPr lang="en-US" altLang="ko-KR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Music</a:t>
            </a:r>
            <a:r>
              <a:rPr lang="ko-KR" altLang="en-US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상태를 </a:t>
            </a:r>
            <a:r>
              <a:rPr lang="en-US" altLang="ko-KR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Notification </a:t>
            </a:r>
            <a:r>
              <a:rPr lang="ko-KR" altLang="en-US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창에 표시</a:t>
            </a:r>
          </a:p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#3 </a:t>
            </a:r>
            <a:r>
              <a:rPr lang="en-US" altLang="ko-KR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이어폰이 빠지면 음악재생 중지</a:t>
            </a:r>
          </a:p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#4 </a:t>
            </a:r>
            <a:r>
              <a:rPr lang="en-US" altLang="ko-KR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셔플</a:t>
            </a:r>
            <a:r>
              <a:rPr lang="en-US" altLang="ko-KR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 등 </a:t>
            </a:r>
            <a:r>
              <a:rPr lang="ko-KR" altLang="en-US" sz="2000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상태저장</a:t>
            </a:r>
            <a:endParaRPr lang="ko-KR" altLang="en-US" sz="2000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#5 </a:t>
            </a:r>
            <a:r>
              <a:rPr lang="en-US" altLang="ko-KR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및 음악 </a:t>
            </a:r>
            <a:r>
              <a:rPr lang="ko-KR" altLang="en-US" sz="2000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r>
              <a:rPr lang="ko-KR" altLang="en-US" sz="2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 기능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36659"/>
              </p:ext>
            </p:extLst>
          </p:nvPr>
        </p:nvGraphicFramePr>
        <p:xfrm>
          <a:off x="395304" y="3189653"/>
          <a:ext cx="8486230" cy="2846886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4243115">
                  <a:extLst>
                    <a:ext uri="{9D8B030D-6E8A-4147-A177-3AD203B41FA5}">
                      <a16:colId xmlns:a16="http://schemas.microsoft.com/office/drawing/2014/main" val="3233674348"/>
                    </a:ext>
                  </a:extLst>
                </a:gridCol>
                <a:gridCol w="4243115">
                  <a:extLst>
                    <a:ext uri="{9D8B030D-6E8A-4147-A177-3AD203B41FA5}">
                      <a16:colId xmlns:a16="http://schemas.microsoft.com/office/drawing/2014/main" val="226550902"/>
                    </a:ext>
                  </a:extLst>
                </a:gridCol>
              </a:tblGrid>
              <a:tr h="406698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502363"/>
                          </a:solidFill>
                          <a:effectLst/>
                        </a:rPr>
                        <a:t>Service</a:t>
                      </a:r>
                      <a:endParaRPr lang="ko-KR" sz="1600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800" b="1" kern="100" dirty="0">
                          <a:solidFill>
                            <a:srgbClr val="502363"/>
                          </a:solidFill>
                          <a:effectLst/>
                        </a:rPr>
                        <a:t>기능</a:t>
                      </a:r>
                      <a:r>
                        <a:rPr lang="en-US" sz="1800" b="1" kern="100" dirty="0">
                          <a:solidFill>
                            <a:srgbClr val="502363"/>
                          </a:solidFill>
                          <a:effectLst/>
                        </a:rPr>
                        <a:t>#1</a:t>
                      </a:r>
                      <a:endParaRPr lang="ko-KR" sz="1600" b="1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543966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502363"/>
                          </a:solidFill>
                          <a:effectLst/>
                        </a:rPr>
                        <a:t>Broadcast Receiver</a:t>
                      </a:r>
                      <a:endParaRPr lang="ko-KR" sz="1600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800" b="1" kern="100" dirty="0">
                          <a:solidFill>
                            <a:srgbClr val="502363"/>
                          </a:solidFill>
                          <a:effectLst/>
                        </a:rPr>
                        <a:t>기능</a:t>
                      </a:r>
                      <a:r>
                        <a:rPr lang="en-US" sz="1800" b="1" kern="100" dirty="0">
                          <a:solidFill>
                            <a:srgbClr val="502363"/>
                          </a:solidFill>
                          <a:effectLst/>
                        </a:rPr>
                        <a:t>#3</a:t>
                      </a:r>
                      <a:endParaRPr lang="ko-KR" sz="1600" b="1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9728375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rgbClr val="502363"/>
                          </a:solidFill>
                          <a:effectLst/>
                        </a:rPr>
                        <a:t>ActivityForResult</a:t>
                      </a:r>
                      <a:endParaRPr lang="ko-KR" sz="1600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800" b="1" kern="100" dirty="0">
                          <a:solidFill>
                            <a:srgbClr val="502363"/>
                          </a:solidFill>
                          <a:effectLst/>
                        </a:rPr>
                        <a:t>기능</a:t>
                      </a:r>
                      <a:r>
                        <a:rPr lang="en-US" sz="1800" b="1" kern="100" dirty="0">
                          <a:solidFill>
                            <a:srgbClr val="502363"/>
                          </a:solidFill>
                          <a:effectLst/>
                        </a:rPr>
                        <a:t>#5</a:t>
                      </a:r>
                      <a:endParaRPr lang="ko-KR" sz="1600" b="1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117544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502363"/>
                          </a:solidFill>
                          <a:effectLst/>
                        </a:rPr>
                        <a:t>Database</a:t>
                      </a:r>
                      <a:endParaRPr lang="ko-KR" sz="1600" kern="10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800" b="1" kern="100" dirty="0">
                          <a:solidFill>
                            <a:srgbClr val="502363"/>
                          </a:solidFill>
                          <a:effectLst/>
                        </a:rPr>
                        <a:t>기능</a:t>
                      </a:r>
                      <a:r>
                        <a:rPr lang="en-US" sz="1800" b="1" kern="100" dirty="0">
                          <a:solidFill>
                            <a:srgbClr val="502363"/>
                          </a:solidFill>
                          <a:effectLst/>
                        </a:rPr>
                        <a:t>#5</a:t>
                      </a:r>
                      <a:endParaRPr lang="ko-KR" sz="1600" b="1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503892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502363"/>
                          </a:solidFill>
                          <a:effectLst/>
                        </a:rPr>
                        <a:t>Notification</a:t>
                      </a:r>
                      <a:endParaRPr lang="ko-KR" sz="1600" kern="10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800" b="1" kern="100" dirty="0">
                          <a:solidFill>
                            <a:srgbClr val="502363"/>
                          </a:solidFill>
                          <a:effectLst/>
                        </a:rPr>
                        <a:t>기능</a:t>
                      </a:r>
                      <a:r>
                        <a:rPr lang="en-US" sz="1800" b="1" kern="100" dirty="0">
                          <a:solidFill>
                            <a:srgbClr val="502363"/>
                          </a:solidFill>
                          <a:effectLst/>
                        </a:rPr>
                        <a:t>#2</a:t>
                      </a:r>
                      <a:endParaRPr lang="ko-KR" sz="1600" b="1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6889190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502363"/>
                          </a:solidFill>
                          <a:effectLst/>
                        </a:rPr>
                        <a:t>SharedPreference</a:t>
                      </a:r>
                      <a:endParaRPr lang="ko-KR" sz="1600" kern="10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800" b="1" kern="100" dirty="0">
                          <a:solidFill>
                            <a:srgbClr val="502363"/>
                          </a:solidFill>
                          <a:effectLst/>
                        </a:rPr>
                        <a:t>기능</a:t>
                      </a:r>
                      <a:r>
                        <a:rPr lang="en-US" sz="1800" b="1" kern="100" dirty="0">
                          <a:solidFill>
                            <a:srgbClr val="502363"/>
                          </a:solidFill>
                          <a:effectLst/>
                        </a:rPr>
                        <a:t>#4</a:t>
                      </a:r>
                      <a:endParaRPr lang="ko-KR" sz="1600" b="1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809788"/>
                  </a:ext>
                </a:extLst>
              </a:tr>
              <a:tr h="406698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502363"/>
                          </a:solidFill>
                          <a:effectLst/>
                        </a:rPr>
                        <a:t>Handler</a:t>
                      </a:r>
                      <a:endParaRPr lang="ko-KR" sz="1600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800" b="1" kern="100" dirty="0">
                          <a:solidFill>
                            <a:srgbClr val="502363"/>
                          </a:solidFill>
                          <a:effectLst/>
                        </a:rPr>
                        <a:t>기능</a:t>
                      </a:r>
                      <a:r>
                        <a:rPr lang="en-US" sz="1800" b="1" kern="100" dirty="0">
                          <a:solidFill>
                            <a:srgbClr val="502363"/>
                          </a:solidFill>
                          <a:effectLst/>
                        </a:rPr>
                        <a:t>#1</a:t>
                      </a:r>
                      <a:endParaRPr lang="ko-KR" sz="1600" b="1" kern="100" dirty="0">
                        <a:solidFill>
                          <a:srgbClr val="502363"/>
                        </a:solidFill>
                        <a:effectLst/>
                        <a:latin typeface="Arial" panose="020B0604020202020204" pitchFamily="34" charset="0"/>
                        <a:ea typeface="SimHe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7363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4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65304"/>
            <a:ext cx="1479347" cy="410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91888" y="171367"/>
            <a:ext cx="1989647" cy="282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9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63129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296F"/>
                </a:solidFill>
              </a:rPr>
              <a:t>3</a:t>
            </a:r>
            <a:r>
              <a:rPr lang="en-US" altLang="ko-KR" sz="2800" b="1" dirty="0" smtClean="0">
                <a:solidFill>
                  <a:srgbClr val="56296F"/>
                </a:solidFill>
              </a:rPr>
              <a:t>.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기능 설명</a:t>
            </a:r>
            <a:endParaRPr lang="ko-KR" altLang="en-US" sz="2800" b="1" dirty="0">
              <a:solidFill>
                <a:srgbClr val="56296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1086665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</a:rPr>
              <a:t>1) </a:t>
            </a:r>
            <a:r>
              <a:rPr lang="ko-KR" altLang="en-US" sz="2000" b="1" dirty="0" smtClean="0">
                <a:solidFill>
                  <a:srgbClr val="7030A0"/>
                </a:solidFill>
              </a:rPr>
              <a:t>로그인 </a:t>
            </a:r>
            <a:r>
              <a:rPr lang="ko-KR" altLang="en-US" sz="2000" b="1" dirty="0" smtClean="0">
                <a:solidFill>
                  <a:srgbClr val="7030A0"/>
                </a:solidFill>
              </a:rPr>
              <a:t>화면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22920"/>
            <a:ext cx="2586582" cy="45983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718" y="1509797"/>
            <a:ext cx="2537714" cy="45114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2" y="2982683"/>
            <a:ext cx="1564010" cy="14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65304"/>
            <a:ext cx="1479347" cy="410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91888" y="171367"/>
            <a:ext cx="1989647" cy="282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9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63129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296F"/>
                </a:solidFill>
              </a:rPr>
              <a:t>3</a:t>
            </a:r>
            <a:r>
              <a:rPr lang="en-US" altLang="ko-KR" sz="2800" b="1" dirty="0" smtClean="0">
                <a:solidFill>
                  <a:srgbClr val="56296F"/>
                </a:solidFill>
              </a:rPr>
              <a:t>.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기능 설명</a:t>
            </a:r>
            <a:endParaRPr lang="ko-KR" altLang="en-US" sz="2800" b="1" dirty="0">
              <a:solidFill>
                <a:srgbClr val="56296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1086665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) </a:t>
            </a:r>
            <a:r>
              <a:rPr lang="ko-KR" altLang="en-US" sz="2000" b="1" dirty="0" smtClean="0">
                <a:solidFill>
                  <a:srgbClr val="7030A0"/>
                </a:solidFill>
              </a:rPr>
              <a:t>메인 </a:t>
            </a:r>
            <a:r>
              <a:rPr lang="ko-KR" altLang="en-US" sz="2000" b="1" dirty="0" smtClean="0">
                <a:solidFill>
                  <a:srgbClr val="7030A0"/>
                </a:solidFill>
              </a:rPr>
              <a:t>화면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9639"/>
            <a:ext cx="2549054" cy="4531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6774"/>
            <a:ext cx="2520280" cy="4480497"/>
          </a:xfrm>
          <a:prstGeom prst="rect">
            <a:avLst/>
          </a:prstGeom>
        </p:spPr>
      </p:pic>
      <p:sp>
        <p:nvSpPr>
          <p:cNvPr id="15" name="설명선 1 14"/>
          <p:cNvSpPr/>
          <p:nvPr/>
        </p:nvSpPr>
        <p:spPr>
          <a:xfrm flipH="1">
            <a:off x="323528" y="4437112"/>
            <a:ext cx="792088" cy="504056"/>
          </a:xfrm>
          <a:prstGeom prst="borderCallout1">
            <a:avLst>
              <a:gd name="adj1" fmla="val 18750"/>
              <a:gd name="adj2" fmla="val -8333"/>
              <a:gd name="adj3" fmla="val 95754"/>
              <a:gd name="adj4" fmla="val -9516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7030A0"/>
                </a:solidFill>
              </a:rPr>
              <a:t>반복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8" name="설명선 1 17"/>
          <p:cNvSpPr/>
          <p:nvPr/>
        </p:nvSpPr>
        <p:spPr>
          <a:xfrm>
            <a:off x="4349196" y="4436276"/>
            <a:ext cx="792088" cy="504056"/>
          </a:xfrm>
          <a:prstGeom prst="borderCallout1">
            <a:avLst>
              <a:gd name="adj1" fmla="val 18750"/>
              <a:gd name="adj2" fmla="val -8333"/>
              <a:gd name="adj3" fmla="val 106917"/>
              <a:gd name="adj4" fmla="val -64973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7030A0"/>
                </a:solidFill>
              </a:rPr>
              <a:t>셔플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5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65304"/>
            <a:ext cx="1479347" cy="410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91888" y="171367"/>
            <a:ext cx="1989647" cy="282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9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63129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296F"/>
                </a:solidFill>
              </a:rPr>
              <a:t>3</a:t>
            </a:r>
            <a:r>
              <a:rPr lang="en-US" altLang="ko-KR" sz="2800" b="1" dirty="0" smtClean="0">
                <a:solidFill>
                  <a:srgbClr val="56296F"/>
                </a:solidFill>
              </a:rPr>
              <a:t>.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기능 설명</a:t>
            </a:r>
            <a:endParaRPr lang="ko-KR" altLang="en-US" sz="2800" b="1" dirty="0">
              <a:solidFill>
                <a:srgbClr val="56296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1086665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</a:rPr>
              <a:t>3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) </a:t>
            </a:r>
            <a:r>
              <a:rPr lang="ko-KR" altLang="en-US" sz="2000" b="1" dirty="0" err="1" smtClean="0">
                <a:solidFill>
                  <a:srgbClr val="7030A0"/>
                </a:solidFill>
              </a:rPr>
              <a:t>즐겨찾기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9639"/>
            <a:ext cx="2549054" cy="4531650"/>
          </a:xfrm>
          <a:prstGeom prst="rect">
            <a:avLst/>
          </a:prstGeom>
        </p:spPr>
      </p:pic>
      <p:sp>
        <p:nvSpPr>
          <p:cNvPr id="15" name="설명선 1 14"/>
          <p:cNvSpPr/>
          <p:nvPr/>
        </p:nvSpPr>
        <p:spPr>
          <a:xfrm flipH="1">
            <a:off x="179512" y="4437112"/>
            <a:ext cx="1152128" cy="504056"/>
          </a:xfrm>
          <a:prstGeom prst="borderCallout1">
            <a:avLst>
              <a:gd name="adj1" fmla="val 18750"/>
              <a:gd name="adj2" fmla="val -8333"/>
              <a:gd name="adj3" fmla="val 98545"/>
              <a:gd name="adj4" fmla="val -112371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7030A0"/>
                </a:solidFill>
              </a:rPr>
              <a:t>즐겨찾기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19" y="1486775"/>
            <a:ext cx="2488545" cy="442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165304"/>
            <a:ext cx="1479347" cy="410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8361"/>
            <a:ext cx="1339378" cy="4687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91888" y="171367"/>
            <a:ext cx="1989647" cy="282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CHONBUK NATIONAL UNIVERSITY</a:t>
            </a:r>
            <a:endParaRPr lang="en-US" altLang="ko-KR" sz="900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663129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296F"/>
                </a:solidFill>
              </a:rPr>
              <a:t>3</a:t>
            </a:r>
            <a:r>
              <a:rPr lang="en-US" altLang="ko-KR" sz="2800" b="1" dirty="0" smtClean="0">
                <a:solidFill>
                  <a:srgbClr val="56296F"/>
                </a:solidFill>
              </a:rPr>
              <a:t>. </a:t>
            </a:r>
            <a:r>
              <a:rPr lang="ko-KR" altLang="en-US" sz="2800" b="1" dirty="0" smtClean="0">
                <a:solidFill>
                  <a:srgbClr val="56296F"/>
                </a:solidFill>
              </a:rPr>
              <a:t>기능 설명</a:t>
            </a:r>
            <a:endParaRPr lang="ko-KR" altLang="en-US" sz="2800" b="1" dirty="0">
              <a:solidFill>
                <a:srgbClr val="56296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1086665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</a:rPr>
              <a:t>4</a:t>
            </a:r>
            <a:r>
              <a:rPr lang="en-US" altLang="ko-KR" sz="2000" b="1" dirty="0" smtClean="0">
                <a:solidFill>
                  <a:srgbClr val="7030A0"/>
                </a:solidFill>
              </a:rPr>
              <a:t>) </a:t>
            </a:r>
            <a:r>
              <a:rPr lang="ko-KR" altLang="en-US" sz="2000" b="1" dirty="0" smtClean="0">
                <a:solidFill>
                  <a:srgbClr val="7030A0"/>
                </a:solidFill>
              </a:rPr>
              <a:t>노래 목록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75" y="1487309"/>
            <a:ext cx="2488245" cy="4423546"/>
          </a:xfrm>
          <a:prstGeom prst="rect">
            <a:avLst/>
          </a:prstGeom>
        </p:spPr>
      </p:pic>
      <p:sp>
        <p:nvSpPr>
          <p:cNvPr id="17" name="설명선 1 16"/>
          <p:cNvSpPr/>
          <p:nvPr/>
        </p:nvSpPr>
        <p:spPr>
          <a:xfrm flipH="1">
            <a:off x="467544" y="2092644"/>
            <a:ext cx="1376631" cy="504056"/>
          </a:xfrm>
          <a:prstGeom prst="borderCallout1">
            <a:avLst>
              <a:gd name="adj1" fmla="val 18750"/>
              <a:gd name="adj2" fmla="val -8333"/>
              <a:gd name="adj3" fmla="val 109708"/>
              <a:gd name="adj4" fmla="val -14167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7030A0"/>
                </a:solidFill>
              </a:rPr>
              <a:t>모두 재생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4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8375</TotalTime>
  <Words>182</Words>
  <Application>Microsoft Office PowerPoint</Application>
  <PresentationFormat>화면 슬라이드 쇼(4:3)</PresentationFormat>
  <Paragraphs>56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나눔바른고딕</vt:lpstr>
      <vt:lpstr>SimHei</vt:lpstr>
      <vt:lpstr>맑은 고딕</vt:lpstr>
      <vt:lpstr>Arial</vt:lpstr>
      <vt:lpstr>나눔고딕</vt:lpstr>
      <vt:lpstr>Times New Roman</vt:lpstr>
      <vt:lpstr>전북대학교_01</vt:lpstr>
      <vt:lpstr>2_Office 테마</vt:lpstr>
      <vt:lpstr>1_전북대학교_01</vt:lpstr>
      <vt:lpstr>2_전북대학교_01</vt:lpstr>
      <vt:lpstr>3_전북대학교_01</vt:lpstr>
      <vt:lpstr>4_전북대학교_01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default</dc:creator>
  <cp:lastModifiedBy>Android</cp:lastModifiedBy>
  <cp:revision>483</cp:revision>
  <cp:lastPrinted>2017-03-20T00:08:41Z</cp:lastPrinted>
  <dcterms:created xsi:type="dcterms:W3CDTF">2015-12-17T06:17:50Z</dcterms:created>
  <dcterms:modified xsi:type="dcterms:W3CDTF">2018-06-10T06:32:21Z</dcterms:modified>
</cp:coreProperties>
</file>